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2F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88"/>
    <p:restoredTop sz="96405"/>
  </p:normalViewPr>
  <p:slideViewPr>
    <p:cSldViewPr snapToGrid="0">
      <p:cViewPr varScale="1">
        <p:scale>
          <a:sx n="77" d="100"/>
          <a:sy n="77" d="100"/>
        </p:scale>
        <p:origin x="30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48866FF-FA6E-AF4F-9C16-1158904CE9BD}" type="datetimeFigureOut">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B247A4-48FE-3249-97F0-3ACC7811E586}" type="slidenum">
              <a:rPr kumimoji="1" lang="ja-JP" altLang="en-US" smtClean="0"/>
              <a:t>‹#›</a:t>
            </a:fld>
            <a:endParaRPr kumimoji="1" lang="ja-JP" altLang="en-US"/>
          </a:p>
        </p:txBody>
      </p:sp>
    </p:spTree>
    <p:extLst>
      <p:ext uri="{BB962C8B-B14F-4D97-AF65-F5344CB8AC3E}">
        <p14:creationId xmlns:p14="http://schemas.microsoft.com/office/powerpoint/2010/main" val="1733560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8866FF-FA6E-AF4F-9C16-1158904CE9BD}" type="datetimeFigureOut">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B247A4-48FE-3249-97F0-3ACC7811E586}" type="slidenum">
              <a:rPr kumimoji="1" lang="ja-JP" altLang="en-US" smtClean="0"/>
              <a:t>‹#›</a:t>
            </a:fld>
            <a:endParaRPr kumimoji="1" lang="ja-JP" altLang="en-US"/>
          </a:p>
        </p:txBody>
      </p:sp>
    </p:spTree>
    <p:extLst>
      <p:ext uri="{BB962C8B-B14F-4D97-AF65-F5344CB8AC3E}">
        <p14:creationId xmlns:p14="http://schemas.microsoft.com/office/powerpoint/2010/main" val="3449207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8866FF-FA6E-AF4F-9C16-1158904CE9BD}" type="datetimeFigureOut">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B247A4-48FE-3249-97F0-3ACC7811E586}" type="slidenum">
              <a:rPr kumimoji="1" lang="ja-JP" altLang="en-US" smtClean="0"/>
              <a:t>‹#›</a:t>
            </a:fld>
            <a:endParaRPr kumimoji="1" lang="ja-JP" altLang="en-US"/>
          </a:p>
        </p:txBody>
      </p:sp>
    </p:spTree>
    <p:extLst>
      <p:ext uri="{BB962C8B-B14F-4D97-AF65-F5344CB8AC3E}">
        <p14:creationId xmlns:p14="http://schemas.microsoft.com/office/powerpoint/2010/main" val="3317480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8866FF-FA6E-AF4F-9C16-1158904CE9BD}" type="datetimeFigureOut">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B247A4-48FE-3249-97F0-3ACC7811E586}" type="slidenum">
              <a:rPr kumimoji="1" lang="ja-JP" altLang="en-US" smtClean="0"/>
              <a:t>‹#›</a:t>
            </a:fld>
            <a:endParaRPr kumimoji="1" lang="ja-JP" altLang="en-US"/>
          </a:p>
        </p:txBody>
      </p:sp>
    </p:spTree>
    <p:extLst>
      <p:ext uri="{BB962C8B-B14F-4D97-AF65-F5344CB8AC3E}">
        <p14:creationId xmlns:p14="http://schemas.microsoft.com/office/powerpoint/2010/main" val="157155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8866FF-FA6E-AF4F-9C16-1158904CE9BD}" type="datetimeFigureOut">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B247A4-48FE-3249-97F0-3ACC7811E586}" type="slidenum">
              <a:rPr kumimoji="1" lang="ja-JP" altLang="en-US" smtClean="0"/>
              <a:t>‹#›</a:t>
            </a:fld>
            <a:endParaRPr kumimoji="1" lang="ja-JP" altLang="en-US"/>
          </a:p>
        </p:txBody>
      </p:sp>
    </p:spTree>
    <p:extLst>
      <p:ext uri="{BB962C8B-B14F-4D97-AF65-F5344CB8AC3E}">
        <p14:creationId xmlns:p14="http://schemas.microsoft.com/office/powerpoint/2010/main" val="3612319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8866FF-FA6E-AF4F-9C16-1158904CE9BD}" type="datetimeFigureOut">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DB247A4-48FE-3249-97F0-3ACC7811E586}" type="slidenum">
              <a:rPr kumimoji="1" lang="ja-JP" altLang="en-US" smtClean="0"/>
              <a:t>‹#›</a:t>
            </a:fld>
            <a:endParaRPr kumimoji="1" lang="ja-JP" altLang="en-US"/>
          </a:p>
        </p:txBody>
      </p:sp>
    </p:spTree>
    <p:extLst>
      <p:ext uri="{BB962C8B-B14F-4D97-AF65-F5344CB8AC3E}">
        <p14:creationId xmlns:p14="http://schemas.microsoft.com/office/powerpoint/2010/main" val="1174203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48866FF-FA6E-AF4F-9C16-1158904CE9BD}" type="datetimeFigureOut">
              <a:rPr kumimoji="1" lang="ja-JP" altLang="en-US" smtClean="0"/>
              <a:t>2025/3/31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DB247A4-48FE-3249-97F0-3ACC7811E586}" type="slidenum">
              <a:rPr kumimoji="1" lang="ja-JP" altLang="en-US" smtClean="0"/>
              <a:t>‹#›</a:t>
            </a:fld>
            <a:endParaRPr kumimoji="1" lang="ja-JP" altLang="en-US"/>
          </a:p>
        </p:txBody>
      </p:sp>
    </p:spTree>
    <p:extLst>
      <p:ext uri="{BB962C8B-B14F-4D97-AF65-F5344CB8AC3E}">
        <p14:creationId xmlns:p14="http://schemas.microsoft.com/office/powerpoint/2010/main" val="1196948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8866FF-FA6E-AF4F-9C16-1158904CE9BD}" type="datetimeFigureOut">
              <a:rPr kumimoji="1" lang="ja-JP" altLang="en-US" smtClean="0"/>
              <a:t>2025/3/31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DB247A4-48FE-3249-97F0-3ACC7811E586}" type="slidenum">
              <a:rPr kumimoji="1" lang="ja-JP" altLang="en-US" smtClean="0"/>
              <a:t>‹#›</a:t>
            </a:fld>
            <a:endParaRPr kumimoji="1" lang="ja-JP" altLang="en-US"/>
          </a:p>
        </p:txBody>
      </p:sp>
    </p:spTree>
    <p:extLst>
      <p:ext uri="{BB962C8B-B14F-4D97-AF65-F5344CB8AC3E}">
        <p14:creationId xmlns:p14="http://schemas.microsoft.com/office/powerpoint/2010/main" val="4095363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8866FF-FA6E-AF4F-9C16-1158904CE9BD}" type="datetimeFigureOut">
              <a:rPr kumimoji="1" lang="ja-JP" altLang="en-US" smtClean="0"/>
              <a:t>2025/3/31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DB247A4-48FE-3249-97F0-3ACC7811E586}" type="slidenum">
              <a:rPr kumimoji="1" lang="ja-JP" altLang="en-US" smtClean="0"/>
              <a:t>‹#›</a:t>
            </a:fld>
            <a:endParaRPr kumimoji="1" lang="ja-JP" altLang="en-US"/>
          </a:p>
        </p:txBody>
      </p:sp>
    </p:spTree>
    <p:extLst>
      <p:ext uri="{BB962C8B-B14F-4D97-AF65-F5344CB8AC3E}">
        <p14:creationId xmlns:p14="http://schemas.microsoft.com/office/powerpoint/2010/main" val="1436982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2"/>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8866FF-FA6E-AF4F-9C16-1158904CE9BD}" type="datetimeFigureOut">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DB247A4-48FE-3249-97F0-3ACC7811E586}" type="slidenum">
              <a:rPr kumimoji="1" lang="ja-JP" altLang="en-US" smtClean="0"/>
              <a:t>‹#›</a:t>
            </a:fld>
            <a:endParaRPr kumimoji="1" lang="ja-JP" altLang="en-US"/>
          </a:p>
        </p:txBody>
      </p:sp>
    </p:spTree>
    <p:extLst>
      <p:ext uri="{BB962C8B-B14F-4D97-AF65-F5344CB8AC3E}">
        <p14:creationId xmlns:p14="http://schemas.microsoft.com/office/powerpoint/2010/main" val="2383017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2"/>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8866FF-FA6E-AF4F-9C16-1158904CE9BD}" type="datetimeFigureOut">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DB247A4-48FE-3249-97F0-3ACC7811E586}" type="slidenum">
              <a:rPr kumimoji="1" lang="ja-JP" altLang="en-US" smtClean="0"/>
              <a:t>‹#›</a:t>
            </a:fld>
            <a:endParaRPr kumimoji="1" lang="ja-JP" altLang="en-US"/>
          </a:p>
        </p:txBody>
      </p:sp>
    </p:spTree>
    <p:extLst>
      <p:ext uri="{BB962C8B-B14F-4D97-AF65-F5344CB8AC3E}">
        <p14:creationId xmlns:p14="http://schemas.microsoft.com/office/powerpoint/2010/main" val="261561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7"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48866FF-FA6E-AF4F-9C16-1158904CE9BD}" type="datetimeFigureOut">
              <a:rPr kumimoji="1" lang="ja-JP" altLang="en-US" smtClean="0"/>
              <a:t>2025/3/31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DB247A4-48FE-3249-97F0-3ACC7811E586}" type="slidenum">
              <a:rPr kumimoji="1" lang="ja-JP" altLang="en-US" smtClean="0"/>
              <a:t>‹#›</a:t>
            </a:fld>
            <a:endParaRPr kumimoji="1" lang="ja-JP" altLang="en-US"/>
          </a:p>
        </p:txBody>
      </p:sp>
    </p:spTree>
    <p:extLst>
      <p:ext uri="{BB962C8B-B14F-4D97-AF65-F5344CB8AC3E}">
        <p14:creationId xmlns:p14="http://schemas.microsoft.com/office/powerpoint/2010/main" val="15723819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x.gd/Wgar6" TargetMode="External"/><Relationship Id="rId2" Type="http://schemas.openxmlformats.org/officeDocument/2006/relationships/image" Target="../media/image1.emf"/><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www.cdips.t.u-tokyo.ac.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449E37CD-BFA4-D44B-B617-DBCF244F62BE}"/>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735156" y="519882"/>
            <a:ext cx="5249040" cy="1069891"/>
          </a:xfrm>
          <a:prstGeom prst="rect">
            <a:avLst/>
          </a:prstGeom>
        </p:spPr>
      </p:pic>
      <p:sp>
        <p:nvSpPr>
          <p:cNvPr id="7" name="テキスト ボックス 6">
            <a:extLst>
              <a:ext uri="{FF2B5EF4-FFF2-40B4-BE49-F238E27FC236}">
                <a16:creationId xmlns:a16="http://schemas.microsoft.com/office/drawing/2014/main" id="{1912B02C-9605-EC02-71F1-1BDA1D01CDA3}"/>
              </a:ext>
            </a:extLst>
          </p:cNvPr>
          <p:cNvSpPr txBox="1"/>
          <p:nvPr/>
        </p:nvSpPr>
        <p:spPr>
          <a:xfrm>
            <a:off x="524022" y="1715203"/>
            <a:ext cx="4596618" cy="1477328"/>
          </a:xfrm>
          <a:prstGeom prst="rect">
            <a:avLst/>
          </a:prstGeom>
          <a:noFill/>
        </p:spPr>
        <p:txBody>
          <a:bodyPr wrap="square">
            <a:spAutoFit/>
          </a:bodyPr>
          <a:lstStyle/>
          <a:p>
            <a:r>
              <a:rPr lang="ja-JP" altLang="en-US" b="1" dirty="0">
                <a:solidFill>
                  <a:srgbClr val="FF0000"/>
                </a:solidFill>
                <a:latin typeface="Arial" panose="020B0604020202020204" pitchFamily="34" charset="0"/>
                <a:cs typeface="Arial" panose="020B0604020202020204" pitchFamily="34" charset="0"/>
              </a:rPr>
              <a:t>【</a:t>
            </a:r>
            <a:r>
              <a:rPr lang="en-US" altLang="ja-JP" b="1" dirty="0">
                <a:solidFill>
                  <a:srgbClr val="FF0000"/>
                </a:solidFill>
                <a:latin typeface="Arial" panose="020B0604020202020204" pitchFamily="34" charset="0"/>
                <a:cs typeface="Arial" panose="020B0604020202020204" pitchFamily="34" charset="0"/>
              </a:rPr>
              <a:t>2025</a:t>
            </a:r>
            <a:r>
              <a:rPr lang="en" altLang="ja-JP" b="1" dirty="0">
                <a:solidFill>
                  <a:srgbClr val="FF0000"/>
                </a:solidFill>
                <a:latin typeface="Arial" panose="020B0604020202020204" pitchFamily="34" charset="0"/>
                <a:cs typeface="Arial" panose="020B0604020202020204" pitchFamily="34" charset="0"/>
              </a:rPr>
              <a:t> </a:t>
            </a:r>
            <a:r>
              <a:rPr lang="en-US" altLang="ja-JP" b="1" dirty="0">
                <a:solidFill>
                  <a:srgbClr val="FF0000"/>
                </a:solidFill>
                <a:latin typeface="Arial" panose="020B0604020202020204" pitchFamily="34" charset="0"/>
                <a:cs typeface="Arial" panose="020B0604020202020204" pitchFamily="34" charset="0"/>
              </a:rPr>
              <a:t>Spring</a:t>
            </a:r>
            <a:r>
              <a:rPr lang="en" altLang="ja-JP" b="1" dirty="0">
                <a:solidFill>
                  <a:srgbClr val="FF0000"/>
                </a:solidFill>
                <a:latin typeface="Arial" panose="020B0604020202020204" pitchFamily="34" charset="0"/>
                <a:cs typeface="Arial" panose="020B0604020202020204" pitchFamily="34" charset="0"/>
              </a:rPr>
              <a:t> Application </a:t>
            </a:r>
            <a:r>
              <a:rPr lang="en-US" altLang="ja-JP" b="1" dirty="0">
                <a:solidFill>
                  <a:srgbClr val="FF0000"/>
                </a:solidFill>
                <a:latin typeface="Arial" panose="020B0604020202020204" pitchFamily="34" charset="0"/>
                <a:cs typeface="Arial" panose="020B0604020202020204" pitchFamily="34" charset="0"/>
              </a:rPr>
              <a:t>Guidance</a:t>
            </a:r>
            <a:r>
              <a:rPr lang="ja-JP" altLang="en-US" b="1" dirty="0">
                <a:solidFill>
                  <a:srgbClr val="FF0000"/>
                </a:solidFill>
                <a:latin typeface="Arial" panose="020B0604020202020204" pitchFamily="34" charset="0"/>
                <a:cs typeface="Arial" panose="020B0604020202020204" pitchFamily="34" charset="0"/>
              </a:rPr>
              <a:t>】 </a:t>
            </a:r>
          </a:p>
          <a:p>
            <a:r>
              <a:rPr lang="ja-JP" altLang="en-US" dirty="0">
                <a:latin typeface="Arial" panose="020B0604020202020204" pitchFamily="34" charset="0"/>
                <a:cs typeface="Arial" panose="020B0604020202020204" pitchFamily="34" charset="0"/>
              </a:rPr>
              <a:t>Date : </a:t>
            </a:r>
            <a:r>
              <a:rPr lang="en-US" altLang="ja-JP" dirty="0">
                <a:latin typeface="Arial" panose="020B0604020202020204" pitchFamily="34" charset="0"/>
                <a:cs typeface="Arial" panose="020B0604020202020204" pitchFamily="34" charset="0"/>
              </a:rPr>
              <a:t>April 4th</a:t>
            </a:r>
            <a:r>
              <a:rPr lang="ja-JP" altLang="en-US" dirty="0">
                <a:latin typeface="Arial" panose="020B0604020202020204" pitchFamily="34" charset="0"/>
                <a:cs typeface="Arial" panose="020B0604020202020204" pitchFamily="34" charset="0"/>
              </a:rPr>
              <a:t>, 202</a:t>
            </a:r>
            <a:r>
              <a:rPr lang="en-US" altLang="ja-JP" dirty="0">
                <a:latin typeface="Arial" panose="020B0604020202020204" pitchFamily="34" charset="0"/>
                <a:cs typeface="Arial" panose="020B0604020202020204" pitchFamily="34" charset="0"/>
              </a:rPr>
              <a:t>5</a:t>
            </a:r>
            <a:r>
              <a:rPr lang="ja-JP" altLang="en-US" dirty="0">
                <a:latin typeface="Arial" panose="020B0604020202020204" pitchFamily="34" charset="0"/>
                <a:cs typeface="Arial" panose="020B0604020202020204" pitchFamily="34" charset="0"/>
              </a:rPr>
              <a:t>　17:00～17:30</a:t>
            </a:r>
            <a:endParaRPr lang="en-US" altLang="ja-JP" dirty="0">
              <a:latin typeface="Arial" panose="020B0604020202020204" pitchFamily="34" charset="0"/>
              <a:cs typeface="Arial" panose="020B0604020202020204" pitchFamily="34" charset="0"/>
            </a:endParaRPr>
          </a:p>
          <a:p>
            <a:r>
              <a:rPr lang="ja-JP" altLang="en-US" dirty="0">
                <a:latin typeface="Arial" panose="020B0604020202020204" pitchFamily="34" charset="0"/>
                <a:cs typeface="Arial" panose="020B0604020202020204" pitchFamily="34" charset="0"/>
              </a:rPr>
              <a:t>Online (</a:t>
            </a:r>
            <a:r>
              <a:rPr lang="en-US" altLang="ja-JP" dirty="0">
                <a:latin typeface="Arial" panose="020B0604020202020204" pitchFamily="34" charset="0"/>
                <a:cs typeface="Arial" panose="020B0604020202020204" pitchFamily="34" charset="0"/>
              </a:rPr>
              <a:t>Zoom</a:t>
            </a:r>
            <a:r>
              <a:rPr lang="ja-JP" altLang="en-US" dirty="0">
                <a:latin typeface="Arial" panose="020B0604020202020204" pitchFamily="34" charset="0"/>
                <a:cs typeface="Arial" panose="020B0604020202020204" pitchFamily="34" charset="0"/>
              </a:rPr>
              <a:t>) 　　</a:t>
            </a:r>
            <a:r>
              <a:rPr lang="en-US" altLang="ja-JP" dirty="0">
                <a:latin typeface="Arial" panose="020B0604020202020204" pitchFamily="34" charset="0"/>
                <a:cs typeface="Arial" panose="020B0604020202020204" pitchFamily="34" charset="0"/>
                <a:hlinkClick r:id="rId3"/>
              </a:rPr>
              <a:t>https://x.gd/Wgar6</a:t>
            </a:r>
            <a:endParaRPr lang="en-US" altLang="ja-JP" dirty="0">
              <a:latin typeface="Arial" panose="020B0604020202020204" pitchFamily="34" charset="0"/>
              <a:cs typeface="Arial" panose="020B0604020202020204" pitchFamily="34" charset="0"/>
            </a:endParaRPr>
          </a:p>
          <a:p>
            <a:r>
              <a:rPr lang="ja-JP" altLang="en-US" dirty="0">
                <a:latin typeface="Arial" panose="020B0604020202020204" pitchFamily="34" charset="0"/>
                <a:cs typeface="Arial" panose="020B0604020202020204" pitchFamily="34" charset="0"/>
              </a:rPr>
              <a:t>Language: English            </a:t>
            </a:r>
          </a:p>
          <a:p>
            <a:r>
              <a:rPr lang="ja-JP" altLang="en-US" dirty="0">
                <a:latin typeface="Arial" panose="020B0604020202020204" pitchFamily="34" charset="0"/>
                <a:cs typeface="Arial" panose="020B0604020202020204" pitchFamily="34" charset="0"/>
              </a:rPr>
              <a:t>Registration: not necessary</a:t>
            </a:r>
          </a:p>
        </p:txBody>
      </p:sp>
      <p:sp>
        <p:nvSpPr>
          <p:cNvPr id="9" name="四角形: 角を丸くする 8">
            <a:extLst>
              <a:ext uri="{FF2B5EF4-FFF2-40B4-BE49-F238E27FC236}">
                <a16:creationId xmlns:a16="http://schemas.microsoft.com/office/drawing/2014/main" id="{161882D5-ABE8-F515-1704-F95483D0392B}"/>
              </a:ext>
            </a:extLst>
          </p:cNvPr>
          <p:cNvSpPr/>
          <p:nvPr/>
        </p:nvSpPr>
        <p:spPr>
          <a:xfrm>
            <a:off x="211579" y="3396216"/>
            <a:ext cx="6434842" cy="1041631"/>
          </a:xfrm>
          <a:prstGeom prst="roundRect">
            <a:avLst/>
          </a:prstGeom>
          <a:solidFill>
            <a:srgbClr val="F05A6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 altLang="ja-JP" sz="1400" dirty="0">
                <a:solidFill>
                  <a:schemeClr val="bg1"/>
                </a:solidFill>
                <a:latin typeface="Arial" panose="020B0604020202020204" pitchFamily="34" charset="0"/>
                <a:ea typeface="ＭＳ ゴシック" panose="020B0609070205080204" pitchFamily="49" charset="-128"/>
                <a:cs typeface="Arial" panose="020B0604020202020204" pitchFamily="34" charset="0"/>
              </a:rPr>
              <a:t>The Career Development Program for International Professionals aims to support international students in their career development immediately after enrollment, so that they can be active in society not only in academia, but also in business, international organizations, and as entrepreneurs. </a:t>
            </a:r>
            <a:endParaRPr lang="ja-JP" altLang="en-US" sz="1400" dirty="0">
              <a:solidFill>
                <a:schemeClr val="bg1"/>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0" name="角丸四角形 9">
            <a:extLst>
              <a:ext uri="{FF2B5EF4-FFF2-40B4-BE49-F238E27FC236}">
                <a16:creationId xmlns:a16="http://schemas.microsoft.com/office/drawing/2014/main" id="{47AD8279-A23E-F047-2300-0A88CA3C8A08}"/>
              </a:ext>
            </a:extLst>
          </p:cNvPr>
          <p:cNvSpPr/>
          <p:nvPr/>
        </p:nvSpPr>
        <p:spPr>
          <a:xfrm>
            <a:off x="211580" y="4933614"/>
            <a:ext cx="4107202" cy="830997"/>
          </a:xfrm>
          <a:prstGeom prst="roundRect">
            <a:avLst/>
          </a:prstGeom>
          <a:solidFill>
            <a:srgbClr val="818285"/>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 altLang="ja-JP" sz="1600" dirty="0">
                <a:latin typeface="Arial" panose="020B0604020202020204" pitchFamily="34" charset="0"/>
                <a:ea typeface="MS Gothic" panose="020B0609070205080204" pitchFamily="49" charset="-128"/>
                <a:cs typeface="Arial" panose="020B0604020202020204" pitchFamily="34" charset="0"/>
              </a:rPr>
              <a:t>Japanese language </a:t>
            </a:r>
            <a:r>
              <a:rPr lang="en" altLang="ja-JP" sz="1200" dirty="0">
                <a:latin typeface="Arial" panose="020B0604020202020204" pitchFamily="34" charset="0"/>
                <a:ea typeface="MS Gothic" panose="020B0609070205080204" pitchFamily="49" charset="-128"/>
                <a:cs typeface="Arial" panose="020B0604020202020204" pitchFamily="34" charset="0"/>
              </a:rPr>
              <a:t>At least 2.5 credits</a:t>
            </a:r>
          </a:p>
          <a:p>
            <a:pPr marL="171450" indent="-171450">
              <a:buFont typeface="Arial" panose="020B0604020202020204" pitchFamily="34" charset="0"/>
              <a:buChar char="•"/>
            </a:pPr>
            <a:r>
              <a:rPr lang="en" altLang="ja-JP" sz="1200" dirty="0">
                <a:latin typeface="Arial" panose="020B0604020202020204" pitchFamily="34" charset="0"/>
                <a:ea typeface="MS Gothic" panose="020B0609070205080204" pitchFamily="49" charset="-128"/>
                <a:cs typeface="Arial" panose="020B0604020202020204" pitchFamily="34" charset="0"/>
              </a:rPr>
              <a:t>Japanese language courses </a:t>
            </a:r>
            <a:r>
              <a:rPr lang="en" altLang="ja-JP" sz="1100" dirty="0">
                <a:latin typeface="Arial" panose="020B0604020202020204" pitchFamily="34" charset="0"/>
                <a:ea typeface="MS Gothic" panose="020B0609070205080204" pitchFamily="49" charset="-128"/>
                <a:cs typeface="Arial" panose="020B0604020202020204" pitchFamily="34" charset="0"/>
              </a:rPr>
              <a:t>(7 level 32 courses  from Beginning, Intermediate to Advanced) </a:t>
            </a:r>
          </a:p>
          <a:p>
            <a:pPr marL="171450" indent="-171450">
              <a:buFont typeface="Arial" panose="020B0604020202020204" pitchFamily="34" charset="0"/>
              <a:buChar char="•"/>
            </a:pPr>
            <a:r>
              <a:rPr kumimoji="1" lang="en" altLang="ja-JP" sz="1200" dirty="0">
                <a:latin typeface="Arial" panose="020B0604020202020204" pitchFamily="34" charset="0"/>
                <a:ea typeface="MS Gothic" panose="020B0609070205080204" pitchFamily="49" charset="-128"/>
                <a:cs typeface="Arial" panose="020B0604020202020204" pitchFamily="34" charset="0"/>
              </a:rPr>
              <a:t>Japanese Intensive short course</a:t>
            </a:r>
            <a:endParaRPr kumimoji="1" lang="ja-JP" altLang="en-US" sz="1200">
              <a:latin typeface="Arial" panose="020B0604020202020204" pitchFamily="34" charset="0"/>
              <a:ea typeface="MS Gothic" panose="020B0609070205080204" pitchFamily="49" charset="-128"/>
              <a:cs typeface="Arial" panose="020B0604020202020204" pitchFamily="34" charset="0"/>
            </a:endParaRPr>
          </a:p>
        </p:txBody>
      </p:sp>
      <p:sp>
        <p:nvSpPr>
          <p:cNvPr id="11" name="角丸四角形 10">
            <a:extLst>
              <a:ext uri="{FF2B5EF4-FFF2-40B4-BE49-F238E27FC236}">
                <a16:creationId xmlns:a16="http://schemas.microsoft.com/office/drawing/2014/main" id="{4F9F0AE9-F76A-8473-A3CF-6120BB2C3B65}"/>
              </a:ext>
            </a:extLst>
          </p:cNvPr>
          <p:cNvSpPr/>
          <p:nvPr/>
        </p:nvSpPr>
        <p:spPr>
          <a:xfrm>
            <a:off x="211579" y="5841151"/>
            <a:ext cx="4144457" cy="1041632"/>
          </a:xfrm>
          <a:prstGeom prst="roundRect">
            <a:avLst/>
          </a:prstGeom>
          <a:solidFill>
            <a:srgbClr val="818285"/>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 altLang="ja-JP" sz="1600" dirty="0">
                <a:latin typeface="Arial" panose="020B0604020202020204" pitchFamily="34" charset="0"/>
                <a:ea typeface="MS Gothic" panose="020B0609070205080204" pitchFamily="49" charset="-128"/>
                <a:cs typeface="Arial" panose="020B0604020202020204" pitchFamily="34" charset="0"/>
              </a:rPr>
              <a:t>Career education </a:t>
            </a:r>
            <a:r>
              <a:rPr lang="en" altLang="ja-JP" sz="1200" dirty="0">
                <a:latin typeface="Arial" panose="020B0604020202020204" pitchFamily="34" charset="0"/>
                <a:ea typeface="MS Gothic" panose="020B0609070205080204" pitchFamily="49" charset="-128"/>
                <a:cs typeface="Arial" panose="020B0604020202020204" pitchFamily="34" charset="0"/>
              </a:rPr>
              <a:t>At least 1.5 credits</a:t>
            </a:r>
          </a:p>
          <a:p>
            <a:pPr marL="171450" indent="-171450">
              <a:buFont typeface="Arial" panose="020B0604020202020204" pitchFamily="34" charset="0"/>
              <a:buChar char="•"/>
            </a:pPr>
            <a:r>
              <a:rPr lang="en-US" altLang="ja-JP" sz="1200" dirty="0">
                <a:latin typeface="Arial" panose="020B0604020202020204" pitchFamily="34" charset="0"/>
                <a:ea typeface="MS Gothic" panose="020B0609070205080204" pitchFamily="49" charset="-128"/>
                <a:cs typeface="Arial" panose="020B0604020202020204" pitchFamily="34" charset="0"/>
              </a:rPr>
              <a:t>Japanese Career Bridge</a:t>
            </a:r>
            <a:r>
              <a:rPr lang="ja-JP" altLang="en-US" sz="1200" dirty="0">
                <a:latin typeface="Arial" panose="020B0604020202020204" pitchFamily="34" charset="0"/>
                <a:ea typeface="MS Gothic" panose="020B0609070205080204" pitchFamily="49" charset="-128"/>
                <a:cs typeface="Arial" panose="020B0604020202020204" pitchFamily="34" charset="0"/>
              </a:rPr>
              <a:t>・</a:t>
            </a:r>
            <a:r>
              <a:rPr lang="en-US" altLang="ja-JP" sz="1200" dirty="0">
                <a:latin typeface="Arial" panose="020B0604020202020204" pitchFamily="34" charset="0"/>
                <a:ea typeface="MS Gothic" panose="020B0609070205080204" pitchFamily="49" charset="-128"/>
                <a:cs typeface="Arial" panose="020B0604020202020204" pitchFamily="34" charset="0"/>
              </a:rPr>
              <a:t>Japanese Career Design</a:t>
            </a:r>
          </a:p>
          <a:p>
            <a:pPr marL="171450" indent="-171450">
              <a:buFont typeface="Arial" panose="020B0604020202020204" pitchFamily="34" charset="0"/>
              <a:buChar char="•"/>
            </a:pPr>
            <a:r>
              <a:rPr lang="en" altLang="ja-JP" sz="1200" dirty="0">
                <a:latin typeface="Arial" panose="020B0604020202020204" pitchFamily="34" charset="0"/>
                <a:ea typeface="MS Gothic" panose="020B0609070205080204" pitchFamily="49" charset="-128"/>
                <a:cs typeface="Arial" panose="020B0604020202020204" pitchFamily="34" charset="0"/>
              </a:rPr>
              <a:t>Entrepreneurship I, II</a:t>
            </a:r>
          </a:p>
          <a:p>
            <a:pPr marL="171450" indent="-171450">
              <a:buFont typeface="Arial" panose="020B0604020202020204" pitchFamily="34" charset="0"/>
              <a:buChar char="•"/>
            </a:pPr>
            <a:r>
              <a:rPr lang="en" altLang="ja-JP" sz="1200" dirty="0">
                <a:latin typeface="Arial" panose="020B0604020202020204" pitchFamily="34" charset="0"/>
                <a:ea typeface="MS Gothic" panose="020B0609070205080204" pitchFamily="49" charset="-128"/>
                <a:cs typeface="Arial" panose="020B0604020202020204" pitchFamily="34" charset="0"/>
              </a:rPr>
              <a:t>Engineering literacy II - Business strategy and intellectual property-</a:t>
            </a:r>
            <a:r>
              <a:rPr lang="ja-JP" altLang="en" sz="1200" dirty="0">
                <a:latin typeface="Arial" panose="020B0604020202020204" pitchFamily="34" charset="0"/>
                <a:ea typeface="MS Gothic" panose="020B0609070205080204" pitchFamily="49" charset="-128"/>
                <a:cs typeface="Arial" panose="020B0604020202020204" pitchFamily="34" charset="0"/>
              </a:rPr>
              <a:t>　</a:t>
            </a:r>
          </a:p>
          <a:p>
            <a:pPr marL="171450" indent="-171450">
              <a:buFont typeface="Arial" panose="020B0604020202020204" pitchFamily="34" charset="0"/>
              <a:buChar char="•"/>
            </a:pPr>
            <a:r>
              <a:rPr lang="en" altLang="ja-JP" sz="1200" dirty="0">
                <a:latin typeface="Arial" panose="020B0604020202020204" pitchFamily="34" charset="0"/>
                <a:ea typeface="MS Gothic" panose="020B0609070205080204" pitchFamily="49" charset="-128"/>
                <a:cs typeface="Arial" panose="020B0604020202020204" pitchFamily="34" charset="0"/>
              </a:rPr>
              <a:t>Advanced Technology Special Lecture I, II</a:t>
            </a:r>
          </a:p>
        </p:txBody>
      </p:sp>
      <p:sp>
        <p:nvSpPr>
          <p:cNvPr id="12" name="角丸四角形 11">
            <a:extLst>
              <a:ext uri="{FF2B5EF4-FFF2-40B4-BE49-F238E27FC236}">
                <a16:creationId xmlns:a16="http://schemas.microsoft.com/office/drawing/2014/main" id="{5AB19E98-DA2D-1C8C-6838-042DADC552FC}"/>
              </a:ext>
            </a:extLst>
          </p:cNvPr>
          <p:cNvSpPr/>
          <p:nvPr/>
        </p:nvSpPr>
        <p:spPr>
          <a:xfrm>
            <a:off x="211579" y="6959855"/>
            <a:ext cx="4107203" cy="1041632"/>
          </a:xfrm>
          <a:prstGeom prst="roundRect">
            <a:avLst/>
          </a:prstGeom>
          <a:solidFill>
            <a:srgbClr val="818285"/>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noAutofit/>
          </a:bodyPr>
          <a:lstStyle/>
          <a:p>
            <a:pPr algn="ctr"/>
            <a:r>
              <a:rPr lang="en" altLang="ja-JP" sz="1600" dirty="0">
                <a:latin typeface="Arial" panose="020B0604020202020204" pitchFamily="34" charset="0"/>
                <a:ea typeface="MS Gothic" panose="020B0609070205080204" pitchFamily="49" charset="-128"/>
                <a:cs typeface="Arial" panose="020B0604020202020204" pitchFamily="34" charset="0"/>
              </a:rPr>
              <a:t>Internship </a:t>
            </a:r>
            <a:r>
              <a:rPr lang="en" altLang="ja-JP" sz="1200" dirty="0">
                <a:latin typeface="Arial" panose="020B0604020202020204" pitchFamily="34" charset="0"/>
                <a:ea typeface="MS Gothic" panose="020B0609070205080204" pitchFamily="49" charset="-128"/>
                <a:cs typeface="Arial" panose="020B0604020202020204" pitchFamily="34" charset="0"/>
              </a:rPr>
              <a:t>At least 1 credit</a:t>
            </a:r>
          </a:p>
          <a:p>
            <a:pPr marL="171450" indent="-171450">
              <a:buFont typeface="Arial" panose="020B0604020202020204" pitchFamily="34" charset="0"/>
              <a:buChar char="•"/>
            </a:pPr>
            <a:r>
              <a:rPr lang="en" altLang="ja-JP" sz="1200" dirty="0">
                <a:latin typeface="Arial" panose="020B0604020202020204" pitchFamily="34" charset="0"/>
                <a:ea typeface="MS Gothic" panose="020B0609070205080204" pitchFamily="49" charset="-128"/>
                <a:cs typeface="Arial" panose="020B0604020202020204" pitchFamily="34" charset="0"/>
              </a:rPr>
              <a:t>Engineering Competency I -Project Based Learning-</a:t>
            </a:r>
          </a:p>
          <a:p>
            <a:pPr marL="171450" indent="-171450">
              <a:buFont typeface="Arial" panose="020B0604020202020204" pitchFamily="34" charset="0"/>
              <a:buChar char="•"/>
            </a:pPr>
            <a:r>
              <a:rPr lang="en" altLang="ja-JP" sz="1200" dirty="0">
                <a:latin typeface="Arial" panose="020B0604020202020204" pitchFamily="34" charset="0"/>
                <a:ea typeface="MS Gothic" panose="020B0609070205080204" pitchFamily="49" charset="-128"/>
                <a:cs typeface="Arial" panose="020B0604020202020204" pitchFamily="34" charset="0"/>
              </a:rPr>
              <a:t>Engineering Competency II -Research Internship-</a:t>
            </a:r>
          </a:p>
          <a:p>
            <a:pPr marL="171450" indent="-171450">
              <a:buFont typeface="Arial" panose="020B0604020202020204" pitchFamily="34" charset="0"/>
              <a:buChar char="•"/>
            </a:pPr>
            <a:r>
              <a:rPr lang="en" altLang="ja-JP" sz="1200" dirty="0">
                <a:latin typeface="Arial" panose="020B0604020202020204" pitchFamily="34" charset="0"/>
                <a:ea typeface="MS Gothic" panose="020B0609070205080204" pitchFamily="49" charset="-128"/>
                <a:cs typeface="Arial" panose="020B0604020202020204" pitchFamily="34" charset="0"/>
              </a:rPr>
              <a:t>Creativity Engineering Project I, II</a:t>
            </a:r>
          </a:p>
          <a:p>
            <a:pPr marL="171450" indent="-171450">
              <a:buFont typeface="Arial" panose="020B0604020202020204" pitchFamily="34" charset="0"/>
              <a:buChar char="•"/>
            </a:pPr>
            <a:r>
              <a:rPr lang="en" altLang="ja-JP" sz="1200" dirty="0">
                <a:latin typeface="Arial" panose="020B0604020202020204" pitchFamily="34" charset="0"/>
                <a:ea typeface="MS Gothic" panose="020B0609070205080204" pitchFamily="49" charset="-128"/>
                <a:cs typeface="Arial" panose="020B0604020202020204" pitchFamily="34" charset="0"/>
              </a:rPr>
              <a:t>Research Internship I</a:t>
            </a:r>
            <a:endParaRPr lang="en-US" altLang="ja-JP" sz="1200" dirty="0">
              <a:latin typeface="Arial" panose="020B0604020202020204" pitchFamily="34" charset="0"/>
              <a:ea typeface="MS Gothic" panose="020B0609070205080204" pitchFamily="49" charset="-128"/>
              <a:cs typeface="Arial" panose="020B0604020202020204" pitchFamily="34" charset="0"/>
            </a:endParaRPr>
          </a:p>
        </p:txBody>
      </p:sp>
      <p:sp>
        <p:nvSpPr>
          <p:cNvPr id="13" name="正方形/長方形 12">
            <a:extLst>
              <a:ext uri="{FF2B5EF4-FFF2-40B4-BE49-F238E27FC236}">
                <a16:creationId xmlns:a16="http://schemas.microsoft.com/office/drawing/2014/main" id="{F0D9E6F3-5D02-F35C-DF96-23D7D4053205}"/>
              </a:ext>
            </a:extLst>
          </p:cNvPr>
          <p:cNvSpPr/>
          <p:nvPr/>
        </p:nvSpPr>
        <p:spPr>
          <a:xfrm>
            <a:off x="4547598" y="4925807"/>
            <a:ext cx="2007946" cy="1686007"/>
          </a:xfrm>
          <a:prstGeom prst="rect">
            <a:avLst/>
          </a:prstGeom>
          <a:solidFill>
            <a:srgbClr val="F05A67"/>
          </a:solidFill>
        </p:spPr>
        <p:style>
          <a:lnRef idx="2">
            <a:schemeClr val="accent1">
              <a:shade val="50000"/>
            </a:schemeClr>
          </a:lnRef>
          <a:fillRef idx="1">
            <a:schemeClr val="accent1"/>
          </a:fillRef>
          <a:effectRef idx="0">
            <a:schemeClr val="accent1"/>
          </a:effectRef>
          <a:fontRef idx="minor">
            <a:schemeClr val="lt1"/>
          </a:fontRef>
        </p:style>
        <p:txBody>
          <a:bodyPr lIns="72000" rtlCol="0" anchor="t" anchorCtr="0"/>
          <a:lstStyle/>
          <a:p>
            <a:pPr algn="ctr"/>
            <a:r>
              <a:rPr lang="en" altLang="ja-JP" sz="1600" dirty="0">
                <a:latin typeface="Arial" panose="020B0604020202020204" pitchFamily="34" charset="0"/>
                <a:ea typeface="MS Gothic" panose="020B0609070205080204" pitchFamily="49" charset="-128"/>
                <a:cs typeface="Arial" panose="020B0604020202020204" pitchFamily="34" charset="0"/>
              </a:rPr>
              <a:t>Career support</a:t>
            </a:r>
            <a:endParaRPr lang="en-US" altLang="ja-JP" sz="1600" dirty="0">
              <a:latin typeface="Arial" panose="020B0604020202020204" pitchFamily="34" charset="0"/>
              <a:ea typeface="MS Gothic" panose="020B0609070205080204" pitchFamily="49" charset="-128"/>
              <a:cs typeface="Arial" panose="020B0604020202020204" pitchFamily="34" charset="0"/>
            </a:endParaRPr>
          </a:p>
          <a:p>
            <a:pPr marL="171450" indent="-171450">
              <a:buFont typeface="Arial" panose="020B0604020202020204" pitchFamily="34" charset="0"/>
              <a:buChar char="•"/>
            </a:pPr>
            <a:r>
              <a:rPr lang="en" altLang="ja-JP" sz="1000" dirty="0">
                <a:latin typeface="Arial" panose="020B0604020202020204" pitchFamily="34" charset="0"/>
                <a:ea typeface="MS Gothic" panose="020B0609070205080204" pitchFamily="49" charset="-128"/>
                <a:cs typeface="Arial" panose="020B0604020202020204" pitchFamily="34" charset="0"/>
              </a:rPr>
              <a:t>Individual career advice</a:t>
            </a:r>
          </a:p>
          <a:p>
            <a:pPr marL="171450" indent="-171450">
              <a:buFont typeface="Arial" panose="020B0604020202020204" pitchFamily="34" charset="0"/>
              <a:buChar char="•"/>
            </a:pPr>
            <a:r>
              <a:rPr lang="en" altLang="ja-JP" sz="1000" dirty="0">
                <a:latin typeface="Arial" panose="020B0604020202020204" pitchFamily="34" charset="0"/>
                <a:ea typeface="MS Gothic" panose="020B0609070205080204" pitchFamily="49" charset="-128"/>
                <a:cs typeface="Arial" panose="020B0604020202020204" pitchFamily="34" charset="0"/>
              </a:rPr>
              <a:t>Alumni lectures</a:t>
            </a:r>
            <a:endParaRPr lang="en-US" altLang="ja-JP" sz="1000" dirty="0">
              <a:latin typeface="Arial" panose="020B0604020202020204" pitchFamily="34" charset="0"/>
              <a:ea typeface="MS Gothic" panose="020B0609070205080204" pitchFamily="49" charset="-128"/>
              <a:cs typeface="Arial" panose="020B0604020202020204" pitchFamily="34" charset="0"/>
            </a:endParaRPr>
          </a:p>
          <a:p>
            <a:pPr marL="171450" indent="-171450">
              <a:buFont typeface="Arial" panose="020B0604020202020204" pitchFamily="34" charset="0"/>
              <a:buChar char="•"/>
            </a:pPr>
            <a:r>
              <a:rPr lang="en" altLang="ja-JP" sz="1000" dirty="0">
                <a:latin typeface="Arial" panose="020B0604020202020204" pitchFamily="34" charset="0"/>
                <a:ea typeface="MS Gothic" panose="020B0609070205080204" pitchFamily="49" charset="-128"/>
                <a:cs typeface="Arial" panose="020B0604020202020204" pitchFamily="34" charset="0"/>
              </a:rPr>
              <a:t>Practical guidance for interview tests</a:t>
            </a:r>
          </a:p>
          <a:p>
            <a:pPr marL="171450" indent="-171450">
              <a:buFont typeface="Arial" panose="020B0604020202020204" pitchFamily="34" charset="0"/>
              <a:buChar char="•"/>
            </a:pPr>
            <a:r>
              <a:rPr lang="en" altLang="ja-JP" sz="1000" dirty="0">
                <a:latin typeface="Arial" panose="020B0604020202020204" pitchFamily="34" charset="0"/>
                <a:ea typeface="MS Gothic" panose="020B0609070205080204" pitchFamily="49" charset="-128"/>
                <a:cs typeface="Arial" panose="020B0604020202020204" pitchFamily="34" charset="0"/>
              </a:rPr>
              <a:t>Cooperation with the Career Support Office and employment officers of each department</a:t>
            </a:r>
            <a:endParaRPr lang="ja-JP" altLang="en-US" sz="1000">
              <a:latin typeface="Arial" panose="020B0604020202020204" pitchFamily="34" charset="0"/>
              <a:ea typeface="MS Gothic" panose="020B0609070205080204" pitchFamily="49" charset="-128"/>
              <a:cs typeface="Arial" panose="020B0604020202020204" pitchFamily="34" charset="0"/>
            </a:endParaRPr>
          </a:p>
        </p:txBody>
      </p:sp>
      <p:sp>
        <p:nvSpPr>
          <p:cNvPr id="15" name="テキスト ボックス 14">
            <a:extLst>
              <a:ext uri="{FF2B5EF4-FFF2-40B4-BE49-F238E27FC236}">
                <a16:creationId xmlns:a16="http://schemas.microsoft.com/office/drawing/2014/main" id="{A3AD088E-1C48-1301-12D8-DD0B3B484517}"/>
              </a:ext>
            </a:extLst>
          </p:cNvPr>
          <p:cNvSpPr txBox="1"/>
          <p:nvPr/>
        </p:nvSpPr>
        <p:spPr>
          <a:xfrm>
            <a:off x="4396370" y="6821652"/>
            <a:ext cx="2310402" cy="1200329"/>
          </a:xfrm>
          <a:prstGeom prst="rect">
            <a:avLst/>
          </a:prstGeom>
          <a:noFill/>
        </p:spPr>
        <p:txBody>
          <a:bodyPr wrap="square">
            <a:spAutoFit/>
          </a:bodyPr>
          <a:lstStyle/>
          <a:p>
            <a:pPr algn="just"/>
            <a:r>
              <a:rPr lang="en" altLang="ja-JP" sz="1200" b="1" dirty="0">
                <a:solidFill>
                  <a:srgbClr val="F05A67"/>
                </a:solidFill>
                <a:latin typeface="Arial" panose="020B0604020202020204" pitchFamily="34" charset="0"/>
                <a:ea typeface="MS Gothic" panose="020B0609070205080204" pitchFamily="49" charset="-128"/>
                <a:cs typeface="Arial" panose="020B0604020202020204" pitchFamily="34" charset="0"/>
              </a:rPr>
              <a:t>Certificate of completion</a:t>
            </a:r>
          </a:p>
          <a:p>
            <a:pPr algn="just"/>
            <a:r>
              <a:rPr lang="en" altLang="ja-JP" sz="1200" dirty="0">
                <a:solidFill>
                  <a:srgbClr val="404041"/>
                </a:solidFill>
                <a:latin typeface="Arial" panose="020B0604020202020204" pitchFamily="34" charset="0"/>
                <a:ea typeface="MS Gothic" panose="020B0609070205080204" pitchFamily="49" charset="-128"/>
                <a:cs typeface="Arial" panose="020B0604020202020204" pitchFamily="34" charset="0"/>
              </a:rPr>
              <a:t>Students who have completed the prescribed credits will receive a program completion certificate to assist them in their job search</a:t>
            </a:r>
            <a:endParaRPr lang="ja-JP" altLang="en-US" sz="1200" dirty="0">
              <a:solidFill>
                <a:srgbClr val="404041"/>
              </a:solidFill>
              <a:latin typeface="Arial" panose="020B0604020202020204" pitchFamily="34" charset="0"/>
              <a:ea typeface="MS Gothic" panose="020B0609070205080204" pitchFamily="49" charset="-128"/>
              <a:cs typeface="Arial" panose="020B0604020202020204" pitchFamily="34" charset="0"/>
            </a:endParaRPr>
          </a:p>
        </p:txBody>
      </p:sp>
      <p:sp>
        <p:nvSpPr>
          <p:cNvPr id="5" name="テキスト ボックス 4">
            <a:extLst>
              <a:ext uri="{FF2B5EF4-FFF2-40B4-BE49-F238E27FC236}">
                <a16:creationId xmlns:a16="http://schemas.microsoft.com/office/drawing/2014/main" id="{0C38596F-4117-B8D6-A2FD-D679401DDDE5}"/>
              </a:ext>
            </a:extLst>
          </p:cNvPr>
          <p:cNvSpPr txBox="1"/>
          <p:nvPr/>
        </p:nvSpPr>
        <p:spPr>
          <a:xfrm>
            <a:off x="84966" y="4561169"/>
            <a:ext cx="5624659" cy="338554"/>
          </a:xfrm>
          <a:prstGeom prst="rect">
            <a:avLst/>
          </a:prstGeom>
          <a:noFill/>
        </p:spPr>
        <p:txBody>
          <a:bodyPr wrap="square">
            <a:spAutoFit/>
          </a:bodyPr>
          <a:lstStyle/>
          <a:p>
            <a:pPr algn="ctr"/>
            <a:r>
              <a:rPr lang="en" altLang="ja-JP" sz="1600" dirty="0">
                <a:latin typeface="Arial" panose="020B0604020202020204" pitchFamily="34" charset="0"/>
                <a:ea typeface="MS Gothic" panose="020B0609070205080204" pitchFamily="49" charset="-128"/>
                <a:cs typeface="Arial" panose="020B0604020202020204" pitchFamily="34" charset="0"/>
              </a:rPr>
              <a:t>Program completion requirement: at least 5 credits in total</a:t>
            </a:r>
            <a:endParaRPr lang="ja-JP" altLang="en-US" sz="1600">
              <a:latin typeface="Arial" panose="020B0604020202020204" pitchFamily="34" charset="0"/>
              <a:cs typeface="Arial" panose="020B0604020202020204" pitchFamily="34" charset="0"/>
            </a:endParaRPr>
          </a:p>
        </p:txBody>
      </p:sp>
      <p:sp>
        <p:nvSpPr>
          <p:cNvPr id="6" name="テキスト ボックス 5">
            <a:extLst>
              <a:ext uri="{FF2B5EF4-FFF2-40B4-BE49-F238E27FC236}">
                <a16:creationId xmlns:a16="http://schemas.microsoft.com/office/drawing/2014/main" id="{1FE64AD0-83DF-C6E0-33CE-7BDA9C87A7DB}"/>
              </a:ext>
            </a:extLst>
          </p:cNvPr>
          <p:cNvSpPr txBox="1"/>
          <p:nvPr/>
        </p:nvSpPr>
        <p:spPr>
          <a:xfrm>
            <a:off x="211578" y="8070240"/>
            <a:ext cx="3024000" cy="1200329"/>
          </a:xfrm>
          <a:prstGeom prst="rect">
            <a:avLst/>
          </a:prstGeom>
          <a:noFill/>
        </p:spPr>
        <p:txBody>
          <a:bodyPr wrap="square">
            <a:spAutoFit/>
          </a:bodyPr>
          <a:lstStyle/>
          <a:p>
            <a:pPr algn="just"/>
            <a:r>
              <a:rPr lang="en-US" altLang="ja-JP" sz="1200" b="1">
                <a:solidFill>
                  <a:srgbClr val="F05A67"/>
                </a:solidFill>
                <a:latin typeface="Arial" panose="020B0604020202020204" pitchFamily="34" charset="0"/>
                <a:ea typeface="MS Gothic" panose="020B0609070205080204" pitchFamily="49" charset="-128"/>
                <a:cs typeface="Arial" panose="020B0604020202020204" pitchFamily="34" charset="0"/>
              </a:rPr>
              <a:t>Applicable Student</a:t>
            </a:r>
          </a:p>
          <a:p>
            <a:pPr algn="just"/>
            <a:r>
              <a:rPr lang="en" altLang="ja-JP" sz="1200">
                <a:solidFill>
                  <a:srgbClr val="404041"/>
                </a:solidFill>
                <a:latin typeface="Arial" panose="020B0604020202020204" pitchFamily="34" charset="0"/>
                <a:ea typeface="MS Gothic" panose="020B0609070205080204" pitchFamily="49" charset="-128"/>
                <a:cs typeface="Arial" panose="020B0604020202020204" pitchFamily="34" charset="0"/>
              </a:rPr>
              <a:t>International </a:t>
            </a:r>
            <a:r>
              <a:rPr lang="en" altLang="ja-JP" sz="1200" dirty="0">
                <a:solidFill>
                  <a:srgbClr val="404041"/>
                </a:solidFill>
                <a:latin typeface="Arial" panose="020B0604020202020204" pitchFamily="34" charset="0"/>
                <a:ea typeface="MS Gothic" panose="020B0609070205080204" pitchFamily="49" charset="-128"/>
                <a:cs typeface="Arial" panose="020B0604020202020204" pitchFamily="34" charset="0"/>
              </a:rPr>
              <a:t>students in a master's or doctoral course and are interested in finding a job in Japan. Not only to find a job in a company but also to develop a career in academia or to start a business</a:t>
            </a:r>
            <a:endParaRPr lang="ja-JP" altLang="en-US" sz="1200" dirty="0">
              <a:solidFill>
                <a:srgbClr val="404041"/>
              </a:solidFill>
              <a:latin typeface="Arial" panose="020B0604020202020204" pitchFamily="34" charset="0"/>
              <a:ea typeface="MS Gothic" panose="020B0609070205080204" pitchFamily="49" charset="-128"/>
              <a:cs typeface="Arial" panose="020B0604020202020204" pitchFamily="34" charset="0"/>
            </a:endParaRPr>
          </a:p>
        </p:txBody>
      </p:sp>
      <p:sp>
        <p:nvSpPr>
          <p:cNvPr id="14" name="テキスト ボックス 13">
            <a:extLst>
              <a:ext uri="{FF2B5EF4-FFF2-40B4-BE49-F238E27FC236}">
                <a16:creationId xmlns:a16="http://schemas.microsoft.com/office/drawing/2014/main" id="{D21905F9-42F9-3FB5-8AC0-4593ED69FA4C}"/>
              </a:ext>
            </a:extLst>
          </p:cNvPr>
          <p:cNvSpPr txBox="1"/>
          <p:nvPr/>
        </p:nvSpPr>
        <p:spPr>
          <a:xfrm>
            <a:off x="3414311" y="8070917"/>
            <a:ext cx="3141233" cy="1015663"/>
          </a:xfrm>
          <a:prstGeom prst="rect">
            <a:avLst/>
          </a:prstGeom>
          <a:noFill/>
        </p:spPr>
        <p:txBody>
          <a:bodyPr wrap="square">
            <a:spAutoFit/>
          </a:bodyPr>
          <a:lstStyle/>
          <a:p>
            <a:pPr algn="just"/>
            <a:r>
              <a:rPr lang="en" altLang="ja-JP" sz="1200" b="1" dirty="0">
                <a:solidFill>
                  <a:srgbClr val="F05A67"/>
                </a:solidFill>
                <a:latin typeface="Arial" panose="020B0604020202020204" pitchFamily="34" charset="0"/>
                <a:ea typeface="MS Gothic" panose="020B0609070205080204" pitchFamily="49" charset="-128"/>
                <a:cs typeface="Arial" panose="020B0604020202020204" pitchFamily="34" charset="0"/>
              </a:rPr>
              <a:t>Scholarship</a:t>
            </a:r>
          </a:p>
          <a:p>
            <a:pPr algn="just"/>
            <a:r>
              <a:rPr lang="en" altLang="ja-JP" sz="1200" dirty="0">
                <a:solidFill>
                  <a:srgbClr val="404041"/>
                </a:solidFill>
                <a:latin typeface="Arial" panose="020B0604020202020204" pitchFamily="34" charset="0"/>
                <a:ea typeface="MS Gothic" panose="020B0609070205080204" pitchFamily="49" charset="-128"/>
                <a:cs typeface="Arial" panose="020B0604020202020204" pitchFamily="34" charset="0"/>
              </a:rPr>
              <a:t>Financial support is provided from the priority quota of the Japan Student Services Organization (JASSO) Study Incentive Fund</a:t>
            </a:r>
            <a:endParaRPr lang="ja-JP" altLang="en-US" sz="1200" dirty="0">
              <a:solidFill>
                <a:srgbClr val="404041"/>
              </a:solidFill>
              <a:latin typeface="Arial" panose="020B0604020202020204" pitchFamily="34" charset="0"/>
              <a:ea typeface="MS Gothic" panose="020B0609070205080204" pitchFamily="49" charset="-128"/>
              <a:cs typeface="Arial" panose="020B0604020202020204" pitchFamily="34" charset="0"/>
            </a:endParaRPr>
          </a:p>
        </p:txBody>
      </p:sp>
      <p:sp>
        <p:nvSpPr>
          <p:cNvPr id="17" name="テキスト ボックス 16">
            <a:extLst>
              <a:ext uri="{FF2B5EF4-FFF2-40B4-BE49-F238E27FC236}">
                <a16:creationId xmlns:a16="http://schemas.microsoft.com/office/drawing/2014/main" id="{1E1D9942-F224-530D-8BC4-FA793AF41CDA}"/>
              </a:ext>
            </a:extLst>
          </p:cNvPr>
          <p:cNvSpPr txBox="1"/>
          <p:nvPr/>
        </p:nvSpPr>
        <p:spPr>
          <a:xfrm>
            <a:off x="211578" y="9202443"/>
            <a:ext cx="5138889" cy="646331"/>
          </a:xfrm>
          <a:prstGeom prst="rect">
            <a:avLst/>
          </a:prstGeom>
          <a:noFill/>
        </p:spPr>
        <p:txBody>
          <a:bodyPr wrap="square">
            <a:spAutoFit/>
          </a:bodyPr>
          <a:lstStyle/>
          <a:p>
            <a:r>
              <a:rPr lang="en-US" altLang="ja-JP" sz="1800" u="sng" dirty="0">
                <a:solidFill>
                  <a:srgbClr val="0563C1"/>
                </a:solidFill>
                <a:effectLst/>
                <a:latin typeface="ＭＳ Ｐゴシック" panose="020B0600070205080204" pitchFamily="34" charset="-128"/>
                <a:cs typeface="Times New Roman" panose="02020603050405020304" pitchFamily="18" charset="0"/>
                <a:hlinkClick r:id="rId4"/>
              </a:rPr>
              <a:t>https://www.cdips.t.u-tokyo.ac.jp/</a:t>
            </a:r>
            <a:endParaRPr lang="en-US" altLang="ja-JP" sz="1800" u="sng" dirty="0">
              <a:solidFill>
                <a:srgbClr val="0563C1"/>
              </a:solidFill>
              <a:effectLst/>
              <a:latin typeface="ＭＳ Ｐゴシック" panose="020B0600070205080204" pitchFamily="34" charset="-128"/>
              <a:cs typeface="Times New Roman" panose="02020603050405020304" pitchFamily="18" charset="0"/>
            </a:endParaRPr>
          </a:p>
          <a:p>
            <a:r>
              <a:rPr lang="en-US" altLang="ja-JP" sz="1800" kern="100" dirty="0" err="1">
                <a:effectLst/>
                <a:latin typeface="ＭＳ Ｐゴシック" panose="020B0600070205080204" pitchFamily="34" charset="-128"/>
                <a:ea typeface="游明朝" panose="02020400000000000000" pitchFamily="18" charset="-128"/>
                <a:cs typeface="Times New Roman" panose="02020603050405020304" pitchFamily="18" charset="0"/>
              </a:rPr>
              <a:t>ryugakusei.career-group</a:t>
            </a:r>
            <a:r>
              <a:rPr lang="en-US" altLang="ja-JP" kern="100" dirty="0" err="1">
                <a:latin typeface="ＭＳ Ｐゴシック" panose="020B0600070205080204" pitchFamily="34" charset="-128"/>
                <a:ea typeface="游明朝" panose="02020400000000000000" pitchFamily="18" charset="-128"/>
                <a:cs typeface="Times New Roman" panose="02020603050405020304" pitchFamily="18" charset="0"/>
              </a:rPr>
              <a:t>@</a:t>
            </a:r>
            <a:r>
              <a:rPr lang="en-US" altLang="ja-JP" sz="1800" kern="100" dirty="0" err="1">
                <a:effectLst/>
                <a:latin typeface="ＭＳ Ｐゴシック" panose="020B0600070205080204" pitchFamily="34" charset="-128"/>
                <a:ea typeface="游明朝" panose="02020400000000000000" pitchFamily="18" charset="-128"/>
                <a:cs typeface="Times New Roman" panose="02020603050405020304" pitchFamily="18" charset="0"/>
              </a:rPr>
              <a:t>g.ecc.u-tokyo.ac.jp</a:t>
            </a:r>
            <a:r>
              <a:rPr lang="ja-JP" altLang="ja-JP">
                <a:effectLst/>
              </a:rPr>
              <a:t> </a:t>
            </a:r>
            <a:endParaRPr lang="ja-JP" altLang="en-US"/>
          </a:p>
        </p:txBody>
      </p:sp>
      <p:sp>
        <p:nvSpPr>
          <p:cNvPr id="2" name="Rectangle 1">
            <a:extLst>
              <a:ext uri="{FF2B5EF4-FFF2-40B4-BE49-F238E27FC236}">
                <a16:creationId xmlns:a16="http://schemas.microsoft.com/office/drawing/2014/main" id="{AF315B4D-46B9-E3DB-49DD-21D27D3D18B8}"/>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 name="Rectangle 2">
            <a:extLst>
              <a:ext uri="{FF2B5EF4-FFF2-40B4-BE49-F238E27FC236}">
                <a16:creationId xmlns:a16="http://schemas.microsoft.com/office/drawing/2014/main" id="{BBF6799B-B14D-EAA2-6D80-EBD33B870480}"/>
              </a:ext>
            </a:extLst>
          </p:cNvPr>
          <p:cNvSpPr>
            <a:spLocks noChangeArrowheads="1"/>
          </p:cNvSpPr>
          <p:nvPr/>
        </p:nvSpPr>
        <p:spPr bwMode="auto">
          <a:xfrm>
            <a:off x="152400" y="1524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9" name="Rectangle 5">
            <a:extLst>
              <a:ext uri="{FF2B5EF4-FFF2-40B4-BE49-F238E27FC236}">
                <a16:creationId xmlns:a16="http://schemas.microsoft.com/office/drawing/2014/main" id="{5CFD7979-B4A3-6156-2BA8-048DC877D67B}"/>
              </a:ext>
            </a:extLst>
          </p:cNvPr>
          <p:cNvSpPr>
            <a:spLocks noChangeArrowheads="1"/>
          </p:cNvSpPr>
          <p:nvPr/>
        </p:nvSpPr>
        <p:spPr bwMode="auto">
          <a:xfrm rot="10800000" flipH="1" flipV="1">
            <a:off x="7162799" y="304799"/>
            <a:ext cx="4596617" cy="6421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pic>
        <p:nvPicPr>
          <p:cNvPr id="22" name="図 21">
            <a:extLst>
              <a:ext uri="{FF2B5EF4-FFF2-40B4-BE49-F238E27FC236}">
                <a16:creationId xmlns:a16="http://schemas.microsoft.com/office/drawing/2014/main" id="{2ABC2540-7E63-D5A9-8A11-533621FF07E1}"/>
              </a:ext>
            </a:extLst>
          </p:cNvPr>
          <p:cNvPicPr>
            <a:picLocks noChangeAspect="1"/>
          </p:cNvPicPr>
          <p:nvPr/>
        </p:nvPicPr>
        <p:blipFill>
          <a:blip r:embed="rId5"/>
          <a:srcRect/>
          <a:stretch/>
        </p:blipFill>
        <p:spPr>
          <a:xfrm>
            <a:off x="4946100" y="1693029"/>
            <a:ext cx="1490112" cy="1490112"/>
          </a:xfrm>
          <a:prstGeom prst="rect">
            <a:avLst/>
          </a:prstGeom>
        </p:spPr>
      </p:pic>
    </p:spTree>
    <p:extLst>
      <p:ext uri="{BB962C8B-B14F-4D97-AF65-F5344CB8AC3E}">
        <p14:creationId xmlns:p14="http://schemas.microsoft.com/office/powerpoint/2010/main" val="42036217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260</TotalTime>
  <Words>310</Words>
  <Application>Microsoft Office PowerPoint</Application>
  <PresentationFormat>A4 210 x 297 mm</PresentationFormat>
  <Paragraphs>33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横野　泰之</dc:creator>
  <cp:lastModifiedBy>佐々木　知子</cp:lastModifiedBy>
  <cp:revision>12</cp:revision>
  <dcterms:created xsi:type="dcterms:W3CDTF">2023-09-11T03:40:28Z</dcterms:created>
  <dcterms:modified xsi:type="dcterms:W3CDTF">2025-03-31T05:20:38Z</dcterms:modified>
</cp:coreProperties>
</file>